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0" r:id="rId3"/>
    <p:sldId id="272" r:id="rId4"/>
    <p:sldId id="266" r:id="rId5"/>
    <p:sldId id="281" r:id="rId6"/>
    <p:sldId id="265" r:id="rId7"/>
    <p:sldId id="268" r:id="rId8"/>
    <p:sldId id="267" r:id="rId9"/>
    <p:sldId id="286" r:id="rId10"/>
    <p:sldId id="273" r:id="rId11"/>
    <p:sldId id="283" r:id="rId12"/>
    <p:sldId id="287" r:id="rId13"/>
    <p:sldId id="288" r:id="rId14"/>
    <p:sldId id="289" r:id="rId15"/>
    <p:sldId id="284"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47" d="100"/>
          <a:sy n="147" d="100"/>
        </p:scale>
        <p:origin x="66" y="3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3FBE6-B7AD-4C0B-80C4-97B5022023B9}" type="datetimeFigureOut">
              <a:rPr lang="en-US" smtClean="0"/>
              <a:t>12/16/2017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75E6B-FC01-41B2-BAAE-87DC2FDBCCCB}" type="slidenum">
              <a:rPr lang="en-US" smtClean="0"/>
              <a:t>‹#›</a:t>
            </a:fld>
            <a:endParaRPr lang="en-US"/>
          </a:p>
        </p:txBody>
      </p:sp>
    </p:spTree>
    <p:extLst>
      <p:ext uri="{BB962C8B-B14F-4D97-AF65-F5344CB8AC3E}">
        <p14:creationId xmlns:p14="http://schemas.microsoft.com/office/powerpoint/2010/main" val="13544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372A9-04A5-4EA4-B5A6-47DA4F398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F0F2-F26E-4C60-9010-49E5CC447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B627A-FA8E-4221-A46D-690FB6BFA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B1C40-23D2-4544-9115-2E7B22873ECC}"/>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5" name="Footer Placeholder 4">
            <a:extLst>
              <a:ext uri="{FF2B5EF4-FFF2-40B4-BE49-F238E27FC236}">
                <a16:creationId xmlns:a16="http://schemas.microsoft.com/office/drawing/2014/main" id="{98471D86-2255-4E45-87DC-8B11D2CC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BD6C-B5BD-4A34-B470-75442004642A}"/>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3447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4A20-BF68-494A-9903-AEC6146D5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C7770-D013-45BE-87DF-C2AFF39BD5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B4FB9-32E4-45CF-832F-8FA2DBD35959}"/>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5" name="Footer Placeholder 4">
            <a:extLst>
              <a:ext uri="{FF2B5EF4-FFF2-40B4-BE49-F238E27FC236}">
                <a16:creationId xmlns:a16="http://schemas.microsoft.com/office/drawing/2014/main" id="{8C99B3B8-D983-4792-B0AF-7016F0901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F7B78-CFAD-49AF-A703-C7192C4A377E}"/>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2163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0AB0-785E-4BC2-870C-BC7801D24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041B0-E9C5-4587-9CCC-D00F3F6DA0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11195-F7DA-4757-83F1-62106B769965}"/>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5" name="Footer Placeholder 4">
            <a:extLst>
              <a:ext uri="{FF2B5EF4-FFF2-40B4-BE49-F238E27FC236}">
                <a16:creationId xmlns:a16="http://schemas.microsoft.com/office/drawing/2014/main" id="{C1CC3053-D99F-47F6-AAF3-41F82D23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20A3-23D7-4FB0-BC5A-D662E36BB0D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965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2F-20D0-4A8E-AADA-C99603F8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DC269-E75A-4CD4-86BC-2F174FB44C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35C5C-4EFC-482B-8613-D5F4805C32F1}"/>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5" name="Footer Placeholder 4">
            <a:extLst>
              <a:ext uri="{FF2B5EF4-FFF2-40B4-BE49-F238E27FC236}">
                <a16:creationId xmlns:a16="http://schemas.microsoft.com/office/drawing/2014/main" id="{2D69E26B-3066-4014-B33C-CA16F8B29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2A17-6877-426C-9452-391C5A1AA14F}"/>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94686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6BD3-C4A1-4AE3-88ED-0CC33545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588E7-475C-401A-8BA5-C4564BDDB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D7250B-859D-4AF6-A218-70D717CE6CB0}"/>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5" name="Footer Placeholder 4">
            <a:extLst>
              <a:ext uri="{FF2B5EF4-FFF2-40B4-BE49-F238E27FC236}">
                <a16:creationId xmlns:a16="http://schemas.microsoft.com/office/drawing/2014/main" id="{476F4A8F-7BC6-4AE3-BE77-2B27598BC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29A1-0957-4288-98B6-83B34FA71E38}"/>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3798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385-AE8A-4F34-949F-15C9DC324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44FD-1B0B-4978-A5DA-61A54B8F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0C46-644C-4BCD-B115-400E126FA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3B21-F56A-48EF-92A5-C1CF042926E6}"/>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6" name="Footer Placeholder 5">
            <a:extLst>
              <a:ext uri="{FF2B5EF4-FFF2-40B4-BE49-F238E27FC236}">
                <a16:creationId xmlns:a16="http://schemas.microsoft.com/office/drawing/2014/main" id="{ABFAE106-60C0-468A-980F-28458CA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7A66-9016-437C-B95F-E4475FF6870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407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4BB-4389-4788-ABF9-67130BB27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D14EF-2F7E-4299-B8D1-E1F2CF14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99FCB-A980-43D1-89DB-87750E655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1C1D5-53C0-48E6-90CB-05A8E118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07668B-C460-4727-B151-007EA6237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C788C-6069-421F-B542-76F356855853}"/>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8" name="Footer Placeholder 7">
            <a:extLst>
              <a:ext uri="{FF2B5EF4-FFF2-40B4-BE49-F238E27FC236}">
                <a16:creationId xmlns:a16="http://schemas.microsoft.com/office/drawing/2014/main" id="{24867470-17A4-4330-A622-8E79FC425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083C3-F53A-4F33-B519-C3B45261F977}"/>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870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D510-BE4D-4944-8137-C622C71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279A1-C859-40BF-B519-70056C44D43A}"/>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4" name="Footer Placeholder 3">
            <a:extLst>
              <a:ext uri="{FF2B5EF4-FFF2-40B4-BE49-F238E27FC236}">
                <a16:creationId xmlns:a16="http://schemas.microsoft.com/office/drawing/2014/main" id="{9DD4906D-0C7D-4FCB-BE47-709F0215C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50305-9858-45B8-BBCB-6F65C71F7CB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323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7C965-3B0A-4E4E-9F39-1BF5A720DD01}"/>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3" name="Footer Placeholder 2">
            <a:extLst>
              <a:ext uri="{FF2B5EF4-FFF2-40B4-BE49-F238E27FC236}">
                <a16:creationId xmlns:a16="http://schemas.microsoft.com/office/drawing/2014/main" id="{53B1F14A-C1ED-4694-B77E-749D442DD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B024-57A3-4767-A95F-20F1666EC4BD}"/>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40689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E2D5-7ACB-479E-92E1-C3BAAB46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E4AA2-7362-427E-8AFA-D4469263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7BDC9-9989-4D1B-AA59-1B42670A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F95FC-3A98-430D-8BAF-670F1DF15BD7}"/>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6" name="Footer Placeholder 5">
            <a:extLst>
              <a:ext uri="{FF2B5EF4-FFF2-40B4-BE49-F238E27FC236}">
                <a16:creationId xmlns:a16="http://schemas.microsoft.com/office/drawing/2014/main" id="{6D8D404C-3F9C-4AC9-B56D-611C3845D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017FA-37F7-4141-9AC2-C5705D2EAE6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75854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62EC-42C5-4BC3-9753-88131E444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1C47F-ED97-48F4-9633-F9A75717C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971FF-A8E4-42D8-B1ED-A926C5C05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2F477-76A1-48C1-993C-B19C069BD7A2}"/>
              </a:ext>
            </a:extLst>
          </p:cNvPr>
          <p:cNvSpPr>
            <a:spLocks noGrp="1"/>
          </p:cNvSpPr>
          <p:nvPr>
            <p:ph type="dt" sz="half" idx="10"/>
          </p:nvPr>
        </p:nvSpPr>
        <p:spPr/>
        <p:txBody>
          <a:bodyPr/>
          <a:lstStyle/>
          <a:p>
            <a:fld id="{11E84181-FBB7-40BD-911A-8E3640C7108F}" type="datetimeFigureOut">
              <a:rPr lang="en-US" smtClean="0"/>
              <a:t>12/16/2017</a:t>
            </a:fld>
            <a:endParaRPr lang="en-US"/>
          </a:p>
        </p:txBody>
      </p:sp>
      <p:sp>
        <p:nvSpPr>
          <p:cNvPr id="6" name="Footer Placeholder 5">
            <a:extLst>
              <a:ext uri="{FF2B5EF4-FFF2-40B4-BE49-F238E27FC236}">
                <a16:creationId xmlns:a16="http://schemas.microsoft.com/office/drawing/2014/main" id="{6BDE64A3-1E95-47BD-9786-F11DD0FC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1CF3-02BD-4E5F-A555-7F517BBD2A00}"/>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1050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F0D6-4439-4192-9FDC-1F7BA20E3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2B669-9006-456E-A6FE-BE98BD4B9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6C3D-0CA8-4D8C-8B24-73B3D86BB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4181-FBB7-40BD-911A-8E3640C7108F}" type="datetimeFigureOut">
              <a:rPr lang="en-US" smtClean="0"/>
              <a:t>12/16/2017</a:t>
            </a:fld>
            <a:endParaRPr lang="en-US"/>
          </a:p>
        </p:txBody>
      </p:sp>
      <p:sp>
        <p:nvSpPr>
          <p:cNvPr id="5" name="Footer Placeholder 4">
            <a:extLst>
              <a:ext uri="{FF2B5EF4-FFF2-40B4-BE49-F238E27FC236}">
                <a16:creationId xmlns:a16="http://schemas.microsoft.com/office/drawing/2014/main" id="{BBDD903E-20E4-4513-9678-15526F1C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D0F2B-9EBD-4E3B-BD97-28D8CB06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997-4B02-4CAE-98DC-549EB3EE3DEF}" type="slidenum">
              <a:rPr lang="en-US" smtClean="0"/>
              <a:t>‹#›</a:t>
            </a:fld>
            <a:endParaRPr lang="en-US"/>
          </a:p>
        </p:txBody>
      </p:sp>
    </p:spTree>
    <p:extLst>
      <p:ext uri="{BB962C8B-B14F-4D97-AF65-F5344CB8AC3E}">
        <p14:creationId xmlns:p14="http://schemas.microsoft.com/office/powerpoint/2010/main" val="220821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E2108-2820-4EE0-B928-A5DE7F93C209}"/>
              </a:ext>
            </a:extLst>
          </p:cNvPr>
          <p:cNvPicPr>
            <a:picLocks noChangeAspect="1"/>
          </p:cNvPicPr>
          <p:nvPr/>
        </p:nvPicPr>
        <p:blipFill rotWithShape="1">
          <a:blip r:embed="rId3"/>
          <a:srcRect t="21995" b="4195"/>
          <a:stretch/>
        </p:blipFill>
        <p:spPr>
          <a:xfrm>
            <a:off x="0" y="0"/>
            <a:ext cx="12192000" cy="6858000"/>
          </a:xfrm>
          <a:prstGeom prst="rect">
            <a:avLst/>
          </a:prstGeom>
        </p:spPr>
      </p:pic>
      <p:pic>
        <p:nvPicPr>
          <p:cNvPr id="12" name="Picture 7">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7" name="TextBox 6">
            <a:extLst>
              <a:ext uri="{FF2B5EF4-FFF2-40B4-BE49-F238E27FC236}">
                <a16:creationId xmlns:a16="http://schemas.microsoft.com/office/drawing/2014/main" id="{572FC3B7-818E-40B3-9809-2DEC1B12D736}"/>
              </a:ext>
            </a:extLst>
          </p:cNvPr>
          <p:cNvSpPr txBox="1"/>
          <p:nvPr/>
        </p:nvSpPr>
        <p:spPr>
          <a:xfrm>
            <a:off x="998071" y="5874871"/>
            <a:ext cx="9992657" cy="769441"/>
          </a:xfrm>
          <a:prstGeom prst="rect">
            <a:avLst/>
          </a:prstGeom>
          <a:noFill/>
        </p:spPr>
        <p:txBody>
          <a:bodyPr wrap="square" rtlCol="0">
            <a:spAutoFit/>
          </a:bodyPr>
          <a:lstStyle/>
          <a:p>
            <a:pPr algn="ctr"/>
            <a:r>
              <a:rPr lang="en-US" sz="4400" b="1" dirty="0">
                <a:latin typeface="Century Gothic" panose="020B0502020202020204" pitchFamily="34" charset="0"/>
              </a:rPr>
              <a:t>The People’s King – 1 Samuel 9</a:t>
            </a:r>
          </a:p>
        </p:txBody>
      </p:sp>
    </p:spTree>
    <p:extLst>
      <p:ext uri="{BB962C8B-B14F-4D97-AF65-F5344CB8AC3E}">
        <p14:creationId xmlns:p14="http://schemas.microsoft.com/office/powerpoint/2010/main" val="143446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1 Samuel 3:19-21 And Samuel grew, and the LORD was with him, and did let none of his words fall to the ground. 20  And all Israel from Dan even to Beersheba  knew that Samuel was established to be a prophet of the LORD. 21  And the LORD appeared again in Shiloh: for the LORD revealed himself to Samuel in Shiloh by the word of the LORD. </a:t>
            </a:r>
          </a:p>
          <a:p>
            <a:r>
              <a:rPr lang="en-US" sz="3600" dirty="0"/>
              <a:t>1 Samuel 4:1 And the word of Samuel came to all Israel. Now Israel went out against the Philistines to battle, and pitched beside Ebenezer: and the Philistines pitched in </a:t>
            </a:r>
            <a:r>
              <a:rPr lang="en-US" sz="3600" dirty="0" err="1"/>
              <a:t>Aphek</a:t>
            </a:r>
            <a:r>
              <a:rPr lang="en-US" sz="3600" dirty="0"/>
              <a:t>. </a:t>
            </a:r>
          </a:p>
        </p:txBody>
      </p:sp>
    </p:spTree>
    <p:extLst>
      <p:ext uri="{BB962C8B-B14F-4D97-AF65-F5344CB8AC3E}">
        <p14:creationId xmlns:p14="http://schemas.microsoft.com/office/powerpoint/2010/main" val="1062558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b="1" dirty="0">
                <a:latin typeface="Century Gothic" panose="020B0502020202020204" pitchFamily="34" charset="0"/>
              </a:rPr>
              <a:t>Problem: Saul’s focus is on himself. </a:t>
            </a:r>
            <a:br>
              <a:rPr lang="en-US" sz="3600" dirty="0">
                <a:latin typeface="Century Gothic" panose="020B0502020202020204" pitchFamily="34" charset="0"/>
              </a:rPr>
            </a:br>
            <a:r>
              <a:rPr lang="en-US" sz="3600" dirty="0">
                <a:latin typeface="Century Gothic" panose="020B0502020202020204" pitchFamily="34" charset="0"/>
              </a:rPr>
              <a:t>Vs 19b “I… will tell thee all that is in thine heart.” </a:t>
            </a:r>
          </a:p>
          <a:p>
            <a:pPr marL="457200" indent="-457200"/>
            <a:r>
              <a:rPr lang="en-US" sz="3600" b="1" dirty="0">
                <a:latin typeface="Century Gothic" panose="020B0502020202020204" pitchFamily="34" charset="0"/>
              </a:rPr>
              <a:t>When we don’t seek to </a:t>
            </a:r>
            <a:r>
              <a:rPr lang="en-US" sz="3600" b="1" u="sng" dirty="0">
                <a:latin typeface="Century Gothic" panose="020B0502020202020204" pitchFamily="34" charset="0"/>
              </a:rPr>
              <a:t>know</a:t>
            </a:r>
            <a:r>
              <a:rPr lang="en-US" sz="3600" b="1" dirty="0">
                <a:latin typeface="Century Gothic" panose="020B0502020202020204" pitchFamily="34" charset="0"/>
              </a:rPr>
              <a:t> and submit to the Word of God, we seek to study how to fulfill the </a:t>
            </a:r>
            <a:r>
              <a:rPr lang="en-US" sz="3600" b="1" u="sng" dirty="0">
                <a:latin typeface="Century Gothic" panose="020B0502020202020204" pitchFamily="34" charset="0"/>
              </a:rPr>
              <a:t>desires</a:t>
            </a:r>
            <a:r>
              <a:rPr lang="en-US" sz="3600" b="1" dirty="0">
                <a:latin typeface="Century Gothic" panose="020B0502020202020204" pitchFamily="34" charset="0"/>
              </a:rPr>
              <a:t> of our own </a:t>
            </a:r>
            <a:r>
              <a:rPr lang="en-US" sz="3600" b="1" u="sng" dirty="0">
                <a:latin typeface="Century Gothic" panose="020B0502020202020204" pitchFamily="34" charset="0"/>
              </a:rPr>
              <a:t>heart</a:t>
            </a:r>
            <a:r>
              <a:rPr lang="en-US" sz="3600" b="1" dirty="0">
                <a:latin typeface="Century Gothic" panose="020B0502020202020204" pitchFamily="34" charset="0"/>
              </a:rPr>
              <a:t>. 	</a:t>
            </a:r>
          </a:p>
          <a:p>
            <a:pPr marL="457200" indent="-457200"/>
            <a:r>
              <a:rPr lang="en-US" sz="3600" dirty="0">
                <a:latin typeface="Century Gothic" panose="020B0502020202020204" pitchFamily="34" charset="0"/>
              </a:rPr>
              <a:t>Proverbs 18:1-2 Through desire a man, having separated himself, </a:t>
            </a:r>
            <a:r>
              <a:rPr lang="en-US" sz="3600" dirty="0" err="1">
                <a:latin typeface="Century Gothic" panose="020B0502020202020204" pitchFamily="34" charset="0"/>
              </a:rPr>
              <a:t>seeketh</a:t>
            </a:r>
            <a:r>
              <a:rPr lang="en-US" sz="3600" dirty="0">
                <a:latin typeface="Century Gothic" panose="020B0502020202020204" pitchFamily="34" charset="0"/>
              </a:rPr>
              <a:t> and </a:t>
            </a:r>
            <a:r>
              <a:rPr lang="en-US" sz="3600" dirty="0" err="1">
                <a:latin typeface="Century Gothic" panose="020B0502020202020204" pitchFamily="34" charset="0"/>
              </a:rPr>
              <a:t>intermeddleth</a:t>
            </a:r>
            <a:r>
              <a:rPr lang="en-US" sz="3600" dirty="0">
                <a:latin typeface="Century Gothic" panose="020B0502020202020204" pitchFamily="34" charset="0"/>
              </a:rPr>
              <a:t> with all wisdom. 2  A fool hath no delight in understanding, but that his heart may discover itself. </a:t>
            </a:r>
          </a:p>
        </p:txBody>
      </p:sp>
    </p:spTree>
    <p:extLst>
      <p:ext uri="{BB962C8B-B14F-4D97-AF65-F5344CB8AC3E}">
        <p14:creationId xmlns:p14="http://schemas.microsoft.com/office/powerpoint/2010/main" val="3834109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0235022-4D13-4906-95BB-E57F1EF8C866}"/>
              </a:ext>
            </a:extLst>
          </p:cNvPr>
          <p:cNvPicPr>
            <a:picLocks noChangeAspect="1"/>
          </p:cNvPicPr>
          <p:nvPr/>
        </p:nvPicPr>
        <p:blipFill rotWithShape="1">
          <a:blip r:embed="rId2"/>
          <a:srcRect t="20640" r="2" b="20433"/>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5" name="Picture 4">
            <a:extLst>
              <a:ext uri="{FF2B5EF4-FFF2-40B4-BE49-F238E27FC236}">
                <a16:creationId xmlns:a16="http://schemas.microsoft.com/office/drawing/2014/main" id="{24CA35A5-A110-4569-9010-FCB8DAD9532E}"/>
              </a:ext>
            </a:extLst>
          </p:cNvPr>
          <p:cNvPicPr>
            <a:picLocks noChangeAspect="1"/>
          </p:cNvPicPr>
          <p:nvPr/>
        </p:nvPicPr>
        <p:blipFill rotWithShape="1">
          <a:blip r:embed="rId3"/>
          <a:srcRect t="19936" r="-2" b="23031"/>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3" name="Content Placeholder 2">
            <a:extLst>
              <a:ext uri="{FF2B5EF4-FFF2-40B4-BE49-F238E27FC236}">
                <a16:creationId xmlns:a16="http://schemas.microsoft.com/office/drawing/2014/main" id="{19A13004-D846-47DB-9465-F4749018602F}"/>
              </a:ext>
            </a:extLst>
          </p:cNvPr>
          <p:cNvSpPr>
            <a:spLocks noGrp="1"/>
          </p:cNvSpPr>
          <p:nvPr>
            <p:ph idx="1"/>
          </p:nvPr>
        </p:nvSpPr>
        <p:spPr>
          <a:xfrm>
            <a:off x="592111" y="2015406"/>
            <a:ext cx="6198433" cy="4842594"/>
          </a:xfrm>
        </p:spPr>
        <p:txBody>
          <a:bodyPr anchor="t">
            <a:normAutofit lnSpcReduction="10000"/>
          </a:bodyPr>
          <a:lstStyle/>
          <a:p>
            <a:r>
              <a:rPr lang="en-US" sz="3200" dirty="0">
                <a:solidFill>
                  <a:schemeClr val="bg1"/>
                </a:solidFill>
              </a:rPr>
              <a:t>David is associated with </a:t>
            </a:r>
            <a:r>
              <a:rPr lang="en-US" sz="3200" u="sng" dirty="0">
                <a:solidFill>
                  <a:schemeClr val="bg1"/>
                </a:solidFill>
              </a:rPr>
              <a:t>protecting</a:t>
            </a:r>
            <a:r>
              <a:rPr lang="en-US" sz="3200" dirty="0">
                <a:solidFill>
                  <a:schemeClr val="bg1"/>
                </a:solidFill>
              </a:rPr>
              <a:t> sheep. </a:t>
            </a:r>
          </a:p>
          <a:p>
            <a:r>
              <a:rPr lang="en-US" sz="3000" dirty="0">
                <a:solidFill>
                  <a:schemeClr val="bg1"/>
                </a:solidFill>
              </a:rPr>
              <a:t>Psalm 78:70-72 He chose David also his servant, and took him from the sheepfolds: 71  From following the ewes great with young he brought him to feed Jacob his people, and Israel his inheritance. 72  So he</a:t>
            </a:r>
            <a:br>
              <a:rPr lang="en-US" sz="3000" dirty="0">
                <a:solidFill>
                  <a:schemeClr val="bg1"/>
                </a:solidFill>
              </a:rPr>
            </a:br>
            <a:r>
              <a:rPr lang="en-US" sz="3000" dirty="0">
                <a:solidFill>
                  <a:schemeClr val="bg1"/>
                </a:solidFill>
              </a:rPr>
              <a:t>fed them according to the </a:t>
            </a:r>
            <a:br>
              <a:rPr lang="en-US" sz="3000" dirty="0">
                <a:solidFill>
                  <a:schemeClr val="bg1"/>
                </a:solidFill>
              </a:rPr>
            </a:br>
            <a:r>
              <a:rPr lang="en-US" sz="3000" dirty="0">
                <a:solidFill>
                  <a:schemeClr val="bg1"/>
                </a:solidFill>
              </a:rPr>
              <a:t>integrity of his heart; and </a:t>
            </a:r>
            <a:br>
              <a:rPr lang="en-US" sz="3000" dirty="0">
                <a:solidFill>
                  <a:schemeClr val="bg1"/>
                </a:solidFill>
              </a:rPr>
            </a:br>
            <a:r>
              <a:rPr lang="en-US" sz="3000" dirty="0">
                <a:solidFill>
                  <a:schemeClr val="bg1"/>
                </a:solidFill>
              </a:rPr>
              <a:t>guided them by the </a:t>
            </a:r>
            <a:br>
              <a:rPr lang="en-US" sz="3000" dirty="0">
                <a:solidFill>
                  <a:schemeClr val="bg1"/>
                </a:solidFill>
              </a:rPr>
            </a:br>
            <a:r>
              <a:rPr lang="en-US" sz="3000" dirty="0" err="1">
                <a:solidFill>
                  <a:schemeClr val="bg1"/>
                </a:solidFill>
              </a:rPr>
              <a:t>skilfulness</a:t>
            </a:r>
            <a:r>
              <a:rPr lang="en-US" sz="3000" dirty="0">
                <a:solidFill>
                  <a:schemeClr val="bg1"/>
                </a:solidFill>
              </a:rPr>
              <a:t> of his hands.</a:t>
            </a:r>
          </a:p>
        </p:txBody>
      </p:sp>
      <p:sp>
        <p:nvSpPr>
          <p:cNvPr id="6" name="Rectangle 5">
            <a:extLst>
              <a:ext uri="{FF2B5EF4-FFF2-40B4-BE49-F238E27FC236}">
                <a16:creationId xmlns:a16="http://schemas.microsoft.com/office/drawing/2014/main" id="{0377489C-72DE-409E-8F66-E3FAAD140075}"/>
              </a:ext>
            </a:extLst>
          </p:cNvPr>
          <p:cNvSpPr/>
          <p:nvPr/>
        </p:nvSpPr>
        <p:spPr>
          <a:xfrm>
            <a:off x="707716" y="659885"/>
            <a:ext cx="10913565" cy="707886"/>
          </a:xfrm>
          <a:prstGeom prst="rect">
            <a:avLst/>
          </a:prstGeom>
        </p:spPr>
        <p:txBody>
          <a:bodyPr wrap="none">
            <a:spAutoFit/>
          </a:bodyPr>
          <a:lstStyle/>
          <a:p>
            <a:r>
              <a:rPr lang="en-US" sz="4000" b="1" dirty="0">
                <a:latin typeface="Century Gothic" panose="020B0502020202020204" pitchFamily="34" charset="0"/>
              </a:rPr>
              <a:t>Saul is associated with the </a:t>
            </a:r>
            <a:r>
              <a:rPr lang="en-US" sz="4000" b="1" u="sng" dirty="0">
                <a:latin typeface="Century Gothic" panose="020B0502020202020204" pitchFamily="34" charset="0"/>
              </a:rPr>
              <a:t>search</a:t>
            </a:r>
            <a:r>
              <a:rPr lang="en-US" sz="4000" b="1" dirty="0">
                <a:latin typeface="Century Gothic" panose="020B0502020202020204" pitchFamily="34" charset="0"/>
              </a:rPr>
              <a:t> for asses.</a:t>
            </a:r>
          </a:p>
        </p:txBody>
      </p:sp>
    </p:spTree>
    <p:extLst>
      <p:ext uri="{BB962C8B-B14F-4D97-AF65-F5344CB8AC3E}">
        <p14:creationId xmlns:p14="http://schemas.microsoft.com/office/powerpoint/2010/main" val="328441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D45-B0AA-4955-B72E-58A7975BA9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949740-00FC-438A-BC67-5746C08B07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018192-628C-4204-8E14-9F702DA05D0B}"/>
              </a:ext>
            </a:extLst>
          </p:cNvPr>
          <p:cNvPicPr>
            <a:picLocks noChangeAspect="1"/>
          </p:cNvPicPr>
          <p:nvPr/>
        </p:nvPicPr>
        <p:blipFill>
          <a:blip r:embed="rId2"/>
          <a:stretch>
            <a:fillRect/>
          </a:stretch>
        </p:blipFill>
        <p:spPr>
          <a:xfrm>
            <a:off x="1062042" y="9200"/>
            <a:ext cx="10077551" cy="6848800"/>
          </a:xfrm>
          <a:prstGeom prst="rect">
            <a:avLst/>
          </a:prstGeom>
        </p:spPr>
      </p:pic>
    </p:spTree>
    <p:extLst>
      <p:ext uri="{BB962C8B-B14F-4D97-AF65-F5344CB8AC3E}">
        <p14:creationId xmlns:p14="http://schemas.microsoft.com/office/powerpoint/2010/main" val="18249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b="1" dirty="0">
                <a:latin typeface="Century Gothic" panose="020B0502020202020204" pitchFamily="34" charset="0"/>
              </a:rPr>
              <a:t>You can start </a:t>
            </a:r>
            <a:r>
              <a:rPr lang="en-US" sz="3600" b="1" u="sng" dirty="0">
                <a:latin typeface="Century Gothic" panose="020B0502020202020204" pitchFamily="34" charset="0"/>
              </a:rPr>
              <a:t>good</a:t>
            </a:r>
            <a:r>
              <a:rPr lang="en-US" sz="3600" b="1" dirty="0">
                <a:latin typeface="Century Gothic" panose="020B0502020202020204" pitchFamily="34" charset="0"/>
              </a:rPr>
              <a:t> and end </a:t>
            </a:r>
            <a:r>
              <a:rPr lang="en-US" sz="3600" b="1" u="sng" dirty="0">
                <a:latin typeface="Century Gothic" panose="020B0502020202020204" pitchFamily="34" charset="0"/>
              </a:rPr>
              <a:t>evil</a:t>
            </a:r>
            <a:r>
              <a:rPr lang="en-US" sz="3600" b="1" dirty="0">
                <a:latin typeface="Century Gothic" panose="020B0502020202020204" pitchFamily="34" charset="0"/>
              </a:rPr>
              <a:t>. </a:t>
            </a:r>
            <a:endParaRPr lang="en-US" sz="3600" dirty="0">
              <a:latin typeface="Century Gothic" panose="020B0502020202020204" pitchFamily="34" charset="0"/>
            </a:endParaRPr>
          </a:p>
          <a:p>
            <a:pPr marL="457200" indent="-457200"/>
            <a:r>
              <a:rPr lang="en-US" sz="3600" dirty="0">
                <a:latin typeface="Century Gothic" panose="020B0502020202020204" pitchFamily="34" charset="0"/>
              </a:rPr>
              <a:t>John 2:10 And </a:t>
            </a:r>
            <a:r>
              <a:rPr lang="en-US" sz="3600" dirty="0" err="1">
                <a:latin typeface="Century Gothic" panose="020B0502020202020204" pitchFamily="34" charset="0"/>
              </a:rPr>
              <a:t>saith</a:t>
            </a:r>
            <a:r>
              <a:rPr lang="en-US" sz="3600" dirty="0">
                <a:latin typeface="Century Gothic" panose="020B0502020202020204" pitchFamily="34" charset="0"/>
              </a:rPr>
              <a:t> unto him, Every man at the beginning doth set forth good wine; and when men have well drunk, then that which is worse: but thou hast kept the good wine until now. </a:t>
            </a:r>
          </a:p>
        </p:txBody>
      </p:sp>
    </p:spTree>
    <p:extLst>
      <p:ext uri="{BB962C8B-B14F-4D97-AF65-F5344CB8AC3E}">
        <p14:creationId xmlns:p14="http://schemas.microsoft.com/office/powerpoint/2010/main" val="3372387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charRg st="34" end="218"/>
                                            </p:txEl>
                                          </p:spTgt>
                                        </p:tgtEl>
                                        <p:attrNameLst>
                                          <p:attrName>style.visibility</p:attrName>
                                        </p:attrNameLst>
                                      </p:cBhvr>
                                      <p:to>
                                        <p:strVal val="visible"/>
                                      </p:to>
                                    </p:set>
                                    <p:animEffect transition="in" filter="fade">
                                      <p:cBhvr>
                                        <p:cTn id="13" dur="1000"/>
                                        <p:tgtEl>
                                          <p:spTgt spid="3">
                                            <p:txEl>
                                              <p:charRg st="34" end="218"/>
                                            </p:txEl>
                                          </p:spTgt>
                                        </p:tgtEl>
                                      </p:cBhvr>
                                    </p:animEffect>
                                    <p:anim calcmode="lin" valueType="num">
                                      <p:cBhvr>
                                        <p:cTn id="14" dur="1000" fill="hold"/>
                                        <p:tgtEl>
                                          <p:spTgt spid="3">
                                            <p:txEl>
                                              <p:charRg st="34" end="218"/>
                                            </p:txEl>
                                          </p:spTgt>
                                        </p:tgtEl>
                                        <p:attrNameLst>
                                          <p:attrName>ppt_x</p:attrName>
                                        </p:attrNameLst>
                                      </p:cBhvr>
                                      <p:tavLst>
                                        <p:tav tm="0">
                                          <p:val>
                                            <p:strVal val="#ppt_x"/>
                                          </p:val>
                                        </p:tav>
                                        <p:tav tm="100000">
                                          <p:val>
                                            <p:strVal val="#ppt_x"/>
                                          </p:val>
                                        </p:tav>
                                      </p:tavLst>
                                    </p:anim>
                                    <p:anim calcmode="lin" valueType="num">
                                      <p:cBhvr>
                                        <p:cTn id="15" dur="1000" fill="hold"/>
                                        <p:tgtEl>
                                          <p:spTgt spid="3">
                                            <p:txEl>
                                              <p:charRg st="34" end="2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2 Thessalonians 2:3-4 Let no man deceive you by any means: for that day shall not come, except there come a falling away first, and that man of sin be revealed, the son of perdition; 4  Who </a:t>
            </a:r>
            <a:r>
              <a:rPr lang="en-US" sz="3600" dirty="0" err="1"/>
              <a:t>opposeth</a:t>
            </a:r>
            <a:r>
              <a:rPr lang="en-US" sz="3600" dirty="0"/>
              <a:t> and </a:t>
            </a:r>
            <a:r>
              <a:rPr lang="en-US" sz="3600" dirty="0" err="1"/>
              <a:t>exalteth</a:t>
            </a:r>
            <a:r>
              <a:rPr lang="en-US" sz="3600" dirty="0"/>
              <a:t> himself above all that is called God, or that is worshipped; so that he as God </a:t>
            </a:r>
            <a:r>
              <a:rPr lang="en-US" sz="3600" dirty="0" err="1"/>
              <a:t>sitteth</a:t>
            </a:r>
            <a:r>
              <a:rPr lang="en-US" sz="3600" dirty="0"/>
              <a:t> in the temple of God, shewing himself that he is God. </a:t>
            </a:r>
          </a:p>
        </p:txBody>
      </p:sp>
    </p:spTree>
    <p:extLst>
      <p:ext uri="{BB962C8B-B14F-4D97-AF65-F5344CB8AC3E}">
        <p14:creationId xmlns:p14="http://schemas.microsoft.com/office/powerpoint/2010/main" val="42032461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Philippians 2:12 Wherefore, my beloved, as ye have always obeyed, not as in my presence only, but now much more in my absence, work out your own salvation with fear and trembling. </a:t>
            </a:r>
          </a:p>
        </p:txBody>
      </p:sp>
    </p:spTree>
    <p:extLst>
      <p:ext uri="{BB962C8B-B14F-4D97-AF65-F5344CB8AC3E}">
        <p14:creationId xmlns:p14="http://schemas.microsoft.com/office/powerpoint/2010/main" val="4798947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John 2:10 And </a:t>
            </a:r>
            <a:r>
              <a:rPr lang="en-US" sz="3600" dirty="0" err="1"/>
              <a:t>saith</a:t>
            </a:r>
            <a:r>
              <a:rPr lang="en-US" sz="3600" dirty="0"/>
              <a:t> unto him, Every man at the beginning doth set forth good wine; and when men have well drunk, then that which is worse: but thou hast kept the good wine until now. </a:t>
            </a:r>
          </a:p>
        </p:txBody>
      </p:sp>
    </p:spTree>
    <p:extLst>
      <p:ext uri="{BB962C8B-B14F-4D97-AF65-F5344CB8AC3E}">
        <p14:creationId xmlns:p14="http://schemas.microsoft.com/office/powerpoint/2010/main" val="2981449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B0BA02-5779-4F55-B576-3EC0B3220C7B}"/>
              </a:ext>
            </a:extLst>
          </p:cNvPr>
          <p:cNvPicPr>
            <a:picLocks noChangeAspect="1"/>
          </p:cNvPicPr>
          <p:nvPr/>
        </p:nvPicPr>
        <p:blipFill rotWithShape="1">
          <a:blip r:embed="rId2"/>
          <a:srcRect r="5183"/>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C546A20E-FED9-4CC5-A036-A5231A1CD19C}"/>
              </a:ext>
            </a:extLst>
          </p:cNvPr>
          <p:cNvSpPr>
            <a:spLocks noGrp="1"/>
          </p:cNvSpPr>
          <p:nvPr>
            <p:ph type="title"/>
          </p:nvPr>
        </p:nvSpPr>
        <p:spPr>
          <a:xfrm>
            <a:off x="648929" y="629266"/>
            <a:ext cx="6586491" cy="1676603"/>
          </a:xfrm>
        </p:spPr>
        <p:txBody>
          <a:bodyPr>
            <a:normAutofit/>
          </a:bodyPr>
          <a:lstStyle/>
          <a:p>
            <a:r>
              <a:rPr lang="en-US" b="1" dirty="0">
                <a:latin typeface="Century Gothic" panose="020B0502020202020204" pitchFamily="34" charset="0"/>
              </a:rPr>
              <a:t>Saul’s </a:t>
            </a:r>
            <a:r>
              <a:rPr lang="en-US" b="1" u="sng" dirty="0">
                <a:latin typeface="Century Gothic" panose="020B0502020202020204" pitchFamily="34" charset="0"/>
              </a:rPr>
              <a:t>Pedigree</a:t>
            </a:r>
            <a:r>
              <a:rPr lang="en-US" b="1" dirty="0">
                <a:latin typeface="Century Gothic" panose="020B0502020202020204" pitchFamily="34" charset="0"/>
              </a:rPr>
              <a:t> </a:t>
            </a:r>
            <a:endParaRPr lang="en-US" dirty="0"/>
          </a:p>
        </p:txBody>
      </p:sp>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499029" y="1971207"/>
            <a:ext cx="7280867" cy="4721901"/>
          </a:xfrm>
        </p:spPr>
        <p:txBody>
          <a:bodyPr>
            <a:noAutofit/>
          </a:bodyPr>
          <a:lstStyle/>
          <a:p>
            <a:r>
              <a:rPr lang="en-US" sz="3200" dirty="0"/>
              <a:t>Tribe of Benjamin.  </a:t>
            </a:r>
          </a:p>
          <a:p>
            <a:r>
              <a:rPr lang="en-US" sz="3200" dirty="0"/>
              <a:t>Abi-el = My father is El (God)</a:t>
            </a:r>
          </a:p>
          <a:p>
            <a:r>
              <a:rPr lang="en-US" sz="3200" dirty="0"/>
              <a:t>Kish = “a bow” this comes from the word “</a:t>
            </a:r>
            <a:r>
              <a:rPr lang="en-US" sz="3200" dirty="0" err="1"/>
              <a:t>Koshe</a:t>
            </a:r>
            <a:r>
              <a:rPr lang="en-US" sz="3200" dirty="0"/>
              <a:t>” – to bend as in setting a trap.  </a:t>
            </a:r>
          </a:p>
          <a:p>
            <a:r>
              <a:rPr lang="en-US" sz="3200" dirty="0"/>
              <a:t>Saul = asked; to request or </a:t>
            </a:r>
            <a:r>
              <a:rPr lang="en-US" sz="3200" u="sng" dirty="0"/>
              <a:t>demand</a:t>
            </a:r>
            <a:r>
              <a:rPr lang="en-US" sz="3200" dirty="0"/>
              <a:t>. Interesting… “large and in charge!”</a:t>
            </a:r>
          </a:p>
          <a:p>
            <a:r>
              <a:rPr lang="en-US" sz="3200" dirty="0"/>
              <a:t>Saul had </a:t>
            </a:r>
            <a:r>
              <a:rPr lang="en-US" sz="3200" u="sng" dirty="0"/>
              <a:t>stature</a:t>
            </a:r>
            <a:r>
              <a:rPr lang="en-US" sz="3200" dirty="0"/>
              <a:t> – he was from a leading family. His father was “a mighty man of power.”</a:t>
            </a:r>
          </a:p>
          <a:p>
            <a:endParaRPr lang="en-US" sz="3200" dirty="0"/>
          </a:p>
        </p:txBody>
      </p:sp>
    </p:spTree>
    <p:extLst>
      <p:ext uri="{BB962C8B-B14F-4D97-AF65-F5344CB8AC3E}">
        <p14:creationId xmlns:p14="http://schemas.microsoft.com/office/powerpoint/2010/main" val="18426078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2 Corinthians 11:14 And no marvel; for Satan himself is transformed into an angel of light. </a:t>
            </a:r>
          </a:p>
          <a:p>
            <a:r>
              <a:rPr lang="en-US" sz="3600" dirty="0"/>
              <a:t>Isaiah 14:12-15 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 15  Yet thou shalt be brought down to hell, to the sides of the pit.</a:t>
            </a:r>
          </a:p>
        </p:txBody>
      </p:sp>
    </p:spTree>
    <p:extLst>
      <p:ext uri="{BB962C8B-B14F-4D97-AF65-F5344CB8AC3E}">
        <p14:creationId xmlns:p14="http://schemas.microsoft.com/office/powerpoint/2010/main" val="3172804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84421" y="294449"/>
            <a:ext cx="10530590" cy="6460672"/>
          </a:xfrm>
        </p:spPr>
        <p:txBody>
          <a:bodyPr anchor="ctr">
            <a:normAutofit/>
          </a:bodyPr>
          <a:lstStyle/>
          <a:p>
            <a:pPr marL="0" indent="0">
              <a:buNone/>
            </a:pPr>
            <a:r>
              <a:rPr lang="en-US" sz="3600" dirty="0">
                <a:latin typeface="Century Gothic" panose="020B0502020202020204" pitchFamily="34" charset="0"/>
              </a:rPr>
              <a:t>Before this is over, Saul will rebel against the Word of God (which is as the sin of witchcraft </a:t>
            </a:r>
            <a:br>
              <a:rPr lang="en-US" sz="3600" dirty="0">
                <a:latin typeface="Century Gothic" panose="020B0502020202020204" pitchFamily="34" charset="0"/>
              </a:rPr>
            </a:br>
            <a:r>
              <a:rPr lang="en-US" sz="3600" dirty="0">
                <a:latin typeface="Century Gothic" panose="020B0502020202020204" pitchFamily="34" charset="0"/>
              </a:rPr>
              <a:t>1 Sam 15:23) then seek after the murder of David and after ACTUAL witchcraft, then great loss, then suicide.</a:t>
            </a:r>
          </a:p>
        </p:txBody>
      </p:sp>
    </p:spTree>
    <p:extLst>
      <p:ext uri="{BB962C8B-B14F-4D97-AF65-F5344CB8AC3E}">
        <p14:creationId xmlns:p14="http://schemas.microsoft.com/office/powerpoint/2010/main" val="194991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93BF5E-CDAD-4DB8-83D5-E0A817B9D12F}"/>
              </a:ext>
            </a:extLst>
          </p:cNvPr>
          <p:cNvPicPr>
            <a:picLocks noChangeAspect="1"/>
          </p:cNvPicPr>
          <p:nvPr/>
        </p:nvPicPr>
        <p:blipFill rotWithShape="1">
          <a:blip r:embed="rId2">
            <a:alphaModFix amt="35000"/>
            <a:extLst/>
          </a:blip>
          <a:srcRect t="8981" b="3810"/>
          <a:stretch/>
        </p:blipFill>
        <p:spPr>
          <a:xfrm>
            <a:off x="20" y="1"/>
            <a:ext cx="12191980" cy="6857999"/>
          </a:xfrm>
          <a:prstGeom prst="rect">
            <a:avLst/>
          </a:prstGeom>
        </p:spPr>
      </p:pic>
      <p:cxnSp>
        <p:nvCxnSpPr>
          <p:cNvPr id="20" name="Straight Connector 19">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838201" y="1859536"/>
            <a:ext cx="3313164" cy="3932602"/>
          </a:xfrm>
        </p:spPr>
        <p:txBody>
          <a:bodyPr>
            <a:normAutofit/>
          </a:bodyPr>
          <a:lstStyle/>
          <a:p>
            <a:pPr algn="r"/>
            <a:r>
              <a:rPr lang="en-US" sz="3700" b="1" dirty="0">
                <a:solidFill>
                  <a:srgbClr val="FFFFFF"/>
                </a:solidFill>
                <a:latin typeface="Century Gothic" panose="020B0502020202020204" pitchFamily="34" charset="0"/>
              </a:rPr>
              <a:t>Saul’s </a:t>
            </a:r>
            <a:r>
              <a:rPr lang="en-US" sz="3700" b="1" u="sng" dirty="0">
                <a:solidFill>
                  <a:srgbClr val="FFFFFF"/>
                </a:solidFill>
                <a:latin typeface="Century Gothic" panose="020B0502020202020204" pitchFamily="34" charset="0"/>
              </a:rPr>
              <a:t>Predicament.</a:t>
            </a:r>
            <a:endParaRPr lang="en-US" sz="3700" dirty="0">
              <a:solidFill>
                <a:srgbClr val="FFFFFF"/>
              </a:solidFill>
            </a:endParaRPr>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5155379" y="2545976"/>
            <a:ext cx="5744685" cy="3246162"/>
          </a:xfrm>
        </p:spPr>
        <p:txBody>
          <a:bodyPr anchor="ctr">
            <a:normAutofit/>
          </a:bodyPr>
          <a:lstStyle/>
          <a:p>
            <a:r>
              <a:rPr lang="en-US" sz="3200" dirty="0">
                <a:solidFill>
                  <a:srgbClr val="FFFFFF"/>
                </a:solidFill>
              </a:rPr>
              <a:t>Notice how Saul </a:t>
            </a:r>
            <a:r>
              <a:rPr lang="en-US" sz="3200" u="sng" dirty="0">
                <a:solidFill>
                  <a:srgbClr val="FFFFFF"/>
                </a:solidFill>
              </a:rPr>
              <a:t>STARTS</a:t>
            </a:r>
            <a:r>
              <a:rPr lang="en-US" sz="3200" dirty="0">
                <a:solidFill>
                  <a:srgbClr val="FFFFFF"/>
                </a:solidFill>
              </a:rPr>
              <a:t>. </a:t>
            </a:r>
          </a:p>
          <a:p>
            <a:r>
              <a:rPr lang="en-US" sz="3200" dirty="0">
                <a:solidFill>
                  <a:srgbClr val="FFFFFF"/>
                </a:solidFill>
              </a:rPr>
              <a:t>Saul shows </a:t>
            </a:r>
            <a:r>
              <a:rPr lang="en-US" sz="3200" u="sng" dirty="0">
                <a:solidFill>
                  <a:srgbClr val="FFFFFF"/>
                </a:solidFill>
              </a:rPr>
              <a:t>care</a:t>
            </a:r>
            <a:r>
              <a:rPr lang="en-US" sz="3200" dirty="0">
                <a:solidFill>
                  <a:srgbClr val="FFFFFF"/>
                </a:solidFill>
              </a:rPr>
              <a:t> for his father.</a:t>
            </a:r>
          </a:p>
          <a:p>
            <a:r>
              <a:rPr lang="en-US" sz="3200" dirty="0">
                <a:solidFill>
                  <a:srgbClr val="FFFFFF"/>
                </a:solidFill>
              </a:rPr>
              <a:t>God directs his steps!</a:t>
            </a:r>
          </a:p>
          <a:p>
            <a:endParaRPr lang="en-US" sz="3200" dirty="0">
              <a:solidFill>
                <a:srgbClr val="FFFFFF"/>
              </a:solidFill>
            </a:endParaRPr>
          </a:p>
        </p:txBody>
      </p:sp>
    </p:spTree>
    <p:extLst>
      <p:ext uri="{BB962C8B-B14F-4D97-AF65-F5344CB8AC3E}">
        <p14:creationId xmlns:p14="http://schemas.microsoft.com/office/powerpoint/2010/main" val="2111061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Romans 8:28 And we know that all things work together for good to them that love God, to them who are the called according to his purpose.</a:t>
            </a:r>
          </a:p>
          <a:p>
            <a:r>
              <a:rPr lang="en-US" sz="3600" dirty="0"/>
              <a:t>Psalm 37:23 The steps of a good man are ordered by the LORD: and he </a:t>
            </a:r>
            <a:r>
              <a:rPr lang="en-US" sz="3600" dirty="0" err="1"/>
              <a:t>delighteth</a:t>
            </a:r>
            <a:r>
              <a:rPr lang="en-US" sz="3600" dirty="0"/>
              <a:t> in his way.</a:t>
            </a:r>
          </a:p>
          <a:p>
            <a:r>
              <a:rPr lang="en-US" sz="3600" dirty="0"/>
              <a:t>Psalm 119:133 Order my steps in thy word: and let not any iniquity have dominion over me. </a:t>
            </a:r>
          </a:p>
        </p:txBody>
      </p:sp>
    </p:spTree>
    <p:extLst>
      <p:ext uri="{BB962C8B-B14F-4D97-AF65-F5344CB8AC3E}">
        <p14:creationId xmlns:p14="http://schemas.microsoft.com/office/powerpoint/2010/main" val="116830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5D18BE-C702-430B-9013-59810574398E}"/>
              </a:ext>
            </a:extLst>
          </p:cNvPr>
          <p:cNvPicPr>
            <a:picLocks noChangeAspect="1"/>
          </p:cNvPicPr>
          <p:nvPr/>
        </p:nvPicPr>
        <p:blipFill rotWithShape="1">
          <a:blip r:embed="rId2"/>
          <a:srcRect b="3705"/>
          <a:stretch/>
        </p:blipFill>
        <p:spPr>
          <a:xfrm>
            <a:off x="5486806" y="55906"/>
            <a:ext cx="6049874" cy="6802093"/>
          </a:xfrm>
          <a:prstGeom prst="rect">
            <a:avLst/>
          </a:prstGeom>
        </p:spPr>
      </p:pic>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655320" y="365125"/>
            <a:ext cx="5120114" cy="1692794"/>
          </a:xfrm>
        </p:spPr>
        <p:txBody>
          <a:bodyPr>
            <a:normAutofit/>
          </a:bodyPr>
          <a:lstStyle/>
          <a:p>
            <a:r>
              <a:rPr lang="en-US" b="1" dirty="0">
                <a:latin typeface="Century Gothic" panose="020B0502020202020204" pitchFamily="34" charset="0"/>
              </a:rPr>
              <a:t>Saul </a:t>
            </a:r>
            <a:r>
              <a:rPr lang="en-US" b="1" u="sng" dirty="0">
                <a:latin typeface="Century Gothic" panose="020B0502020202020204" pitchFamily="34" charset="0"/>
              </a:rPr>
              <a:t>seeks</a:t>
            </a:r>
            <a:r>
              <a:rPr lang="en-US" b="1" dirty="0">
                <a:latin typeface="Century Gothic" panose="020B0502020202020204" pitchFamily="34" charset="0"/>
              </a:rPr>
              <a:t> the man of God </a:t>
            </a:r>
            <a:endParaRPr lang="en-US" dirty="0"/>
          </a:p>
        </p:txBody>
      </p:sp>
      <p:sp>
        <p:nvSpPr>
          <p:cNvPr id="6" name="Rectangle 5">
            <a:extLst>
              <a:ext uri="{FF2B5EF4-FFF2-40B4-BE49-F238E27FC236}">
                <a16:creationId xmlns:a16="http://schemas.microsoft.com/office/drawing/2014/main" id="{9839847F-24E1-4A66-AC0F-9674C1958CAB}"/>
              </a:ext>
            </a:extLst>
          </p:cNvPr>
          <p:cNvSpPr/>
          <p:nvPr/>
        </p:nvSpPr>
        <p:spPr>
          <a:xfrm>
            <a:off x="499462" y="2057919"/>
            <a:ext cx="5424030" cy="5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296333" y="2057919"/>
            <a:ext cx="5799667" cy="4165059"/>
          </a:xfrm>
        </p:spPr>
        <p:txBody>
          <a:bodyPr>
            <a:noAutofit/>
          </a:bodyPr>
          <a:lstStyle/>
          <a:p>
            <a:r>
              <a:rPr lang="en-US" dirty="0"/>
              <a:t>Note: What is a Seer? </a:t>
            </a:r>
            <a:br>
              <a:rPr lang="en-US" dirty="0"/>
            </a:br>
            <a:r>
              <a:rPr lang="en-US" dirty="0"/>
              <a:t>Vs 9 A </a:t>
            </a:r>
            <a:r>
              <a:rPr lang="en-US" u="sng" dirty="0"/>
              <a:t>Prophet</a:t>
            </a:r>
            <a:r>
              <a:rPr lang="en-US" dirty="0"/>
              <a:t>! </a:t>
            </a:r>
          </a:p>
          <a:p>
            <a:r>
              <a:rPr lang="en-US" dirty="0"/>
              <a:t>Saul wanted a </a:t>
            </a:r>
            <a:r>
              <a:rPr lang="en-US" u="sng" dirty="0"/>
              <a:t>gift</a:t>
            </a:r>
            <a:r>
              <a:rPr lang="en-US" dirty="0"/>
              <a:t> for the man/</a:t>
            </a:r>
            <a:br>
              <a:rPr lang="en-US" dirty="0"/>
            </a:br>
            <a:r>
              <a:rPr lang="en-US" dirty="0"/>
              <a:t>work of God. </a:t>
            </a:r>
          </a:p>
          <a:p>
            <a:r>
              <a:rPr lang="en-US" dirty="0"/>
              <a:t>Saul is even willing to ask </a:t>
            </a:r>
            <a:br>
              <a:rPr lang="en-US" dirty="0"/>
            </a:br>
            <a:r>
              <a:rPr lang="en-US" u="sng" dirty="0"/>
              <a:t>women</a:t>
            </a:r>
            <a:r>
              <a:rPr lang="en-US" dirty="0"/>
              <a:t> for directions!</a:t>
            </a:r>
          </a:p>
          <a:p>
            <a:r>
              <a:rPr lang="en-US" dirty="0"/>
              <a:t>Later, Saul asks another woman,</a:t>
            </a:r>
            <a:br>
              <a:rPr lang="en-US" dirty="0"/>
            </a:br>
            <a:r>
              <a:rPr lang="en-US" dirty="0"/>
              <a:t>a </a:t>
            </a:r>
            <a:r>
              <a:rPr lang="en-US" u="sng" dirty="0"/>
              <a:t>witch</a:t>
            </a:r>
            <a:r>
              <a:rPr lang="en-US" dirty="0"/>
              <a:t>, for directions! </a:t>
            </a:r>
            <a:br>
              <a:rPr lang="en-US" dirty="0"/>
            </a:br>
            <a:r>
              <a:rPr lang="en-US" dirty="0"/>
              <a:t>1 Samuel 28:7-14</a:t>
            </a:r>
          </a:p>
          <a:p>
            <a:endParaRPr lang="en-US" dirty="0"/>
          </a:p>
        </p:txBody>
      </p:sp>
      <p:pic>
        <p:nvPicPr>
          <p:cNvPr id="8" name="Picture 7">
            <a:extLst>
              <a:ext uri="{FF2B5EF4-FFF2-40B4-BE49-F238E27FC236}">
                <a16:creationId xmlns:a16="http://schemas.microsoft.com/office/drawing/2014/main" id="{89504A7B-CB35-445D-A608-F2275942C9BD}"/>
              </a:ext>
            </a:extLst>
          </p:cNvPr>
          <p:cNvPicPr>
            <a:picLocks noChangeAspect="1"/>
          </p:cNvPicPr>
          <p:nvPr/>
        </p:nvPicPr>
        <p:blipFill>
          <a:blip r:embed="rId3"/>
          <a:stretch>
            <a:fillRect/>
          </a:stretch>
        </p:blipFill>
        <p:spPr>
          <a:xfrm>
            <a:off x="5308343" y="0"/>
            <a:ext cx="6858000" cy="6858000"/>
          </a:xfrm>
          <a:prstGeom prst="rect">
            <a:avLst/>
          </a:prstGeom>
        </p:spPr>
      </p:pic>
    </p:spTree>
    <p:extLst>
      <p:ext uri="{BB962C8B-B14F-4D97-AF65-F5344CB8AC3E}">
        <p14:creationId xmlns:p14="http://schemas.microsoft.com/office/powerpoint/2010/main" val="3990273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313EAB-AFBD-44FC-B96C-9C9A7416E5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0C5C28-3276-4497-8BC1-366BAD074B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5"/>
            <a:ext cx="2212848" cy="18805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56CDE3-F9C5-4283-AD5F-6148D5AD83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1051" y="3509435"/>
            <a:ext cx="2212848" cy="28570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279C60-B3AB-4994-BBA4-00CB99B2FD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9976EB-B5B0-40FD-ABF3-AD6041BA59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2D13A27-BA7B-4AC1-BAF1-72B1496204F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EB0BA02-5779-4F55-B576-3EC0B3220C7B}"/>
              </a:ext>
            </a:extLst>
          </p:cNvPr>
          <p:cNvPicPr>
            <a:picLocks noChangeAspect="1"/>
          </p:cNvPicPr>
          <p:nvPr/>
        </p:nvPicPr>
        <p:blipFill rotWithShape="1">
          <a:blip r:embed="rId2"/>
          <a:srcRect r="5183"/>
          <a:stretch/>
        </p:blipFill>
        <p:spPr>
          <a:xfrm>
            <a:off x="9136000" y="2655277"/>
            <a:ext cx="2399005" cy="3549140"/>
          </a:xfrm>
          <a:prstGeom prst="rect">
            <a:avLst/>
          </a:prstGeom>
        </p:spPr>
      </p:pic>
      <p:pic>
        <p:nvPicPr>
          <p:cNvPr id="6" name="Picture 5">
            <a:extLst>
              <a:ext uri="{FF2B5EF4-FFF2-40B4-BE49-F238E27FC236}">
                <a16:creationId xmlns:a16="http://schemas.microsoft.com/office/drawing/2014/main" id="{B59A6011-224D-4758-9219-25ED56F7A1B9}"/>
              </a:ext>
            </a:extLst>
          </p:cNvPr>
          <p:cNvPicPr>
            <a:picLocks noChangeAspect="1"/>
          </p:cNvPicPr>
          <p:nvPr/>
        </p:nvPicPr>
        <p:blipFill>
          <a:blip r:embed="rId3"/>
          <a:stretch>
            <a:fillRect/>
          </a:stretch>
        </p:blipFill>
        <p:spPr>
          <a:xfrm>
            <a:off x="6576846" y="682491"/>
            <a:ext cx="2179796" cy="2435526"/>
          </a:xfrm>
          <a:prstGeom prst="rect">
            <a:avLst/>
          </a:prstGeom>
        </p:spPr>
      </p:pic>
      <p:sp>
        <p:nvSpPr>
          <p:cNvPr id="2" name="Title 1">
            <a:extLst>
              <a:ext uri="{FF2B5EF4-FFF2-40B4-BE49-F238E27FC236}">
                <a16:creationId xmlns:a16="http://schemas.microsoft.com/office/drawing/2014/main" id="{C546A20E-FED9-4CC5-A036-A5231A1CD19C}"/>
              </a:ext>
            </a:extLst>
          </p:cNvPr>
          <p:cNvSpPr>
            <a:spLocks noGrp="1"/>
          </p:cNvSpPr>
          <p:nvPr>
            <p:ph type="title"/>
          </p:nvPr>
        </p:nvSpPr>
        <p:spPr>
          <a:xfrm>
            <a:off x="838200" y="365125"/>
            <a:ext cx="4981734" cy="1212315"/>
          </a:xfrm>
        </p:spPr>
        <p:txBody>
          <a:bodyPr anchor="b">
            <a:normAutofit/>
          </a:bodyPr>
          <a:lstStyle/>
          <a:p>
            <a:r>
              <a:rPr lang="en-US" sz="4000" b="1">
                <a:latin typeface="Century Gothic" panose="020B0502020202020204" pitchFamily="34" charset="0"/>
              </a:rPr>
              <a:t>Saul’s </a:t>
            </a:r>
            <a:r>
              <a:rPr lang="en-US" sz="4000" b="1" u="sng">
                <a:latin typeface="Century Gothic" panose="020B0502020202020204" pitchFamily="34" charset="0"/>
              </a:rPr>
              <a:t>Promise</a:t>
            </a:r>
            <a:r>
              <a:rPr lang="en-US" sz="4000" b="1">
                <a:latin typeface="Century Gothic" panose="020B0502020202020204" pitchFamily="34" charset="0"/>
              </a:rPr>
              <a:t> </a:t>
            </a:r>
            <a:endParaRPr lang="en-US" sz="4000"/>
          </a:p>
        </p:txBody>
      </p:sp>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838200" y="1863969"/>
            <a:ext cx="4981734" cy="4312994"/>
          </a:xfrm>
        </p:spPr>
        <p:txBody>
          <a:bodyPr>
            <a:normAutofit/>
          </a:bodyPr>
          <a:lstStyle/>
          <a:p>
            <a:r>
              <a:rPr lang="en-US" sz="2000" dirty="0"/>
              <a:t>Remember, this will be the king after Israel’s own heart. </a:t>
            </a:r>
          </a:p>
          <a:p>
            <a:r>
              <a:rPr lang="en-US" sz="2000" dirty="0"/>
              <a:t>God calls Saul a “captain” – that just means a leader. BUT, captains are men under authority.</a:t>
            </a:r>
          </a:p>
          <a:p>
            <a:r>
              <a:rPr lang="en-US" sz="2000" dirty="0"/>
              <a:t>Israel needs a king. What they are getting in Saul is sad!</a:t>
            </a:r>
          </a:p>
          <a:p>
            <a:r>
              <a:rPr lang="en-US" sz="2000" dirty="0"/>
              <a:t>Saul is so </a:t>
            </a:r>
            <a:r>
              <a:rPr lang="en-US" sz="2000" u="sng" dirty="0"/>
              <a:t>clueless</a:t>
            </a:r>
            <a:r>
              <a:rPr lang="en-US" sz="2000" dirty="0"/>
              <a:t>, that he doesn’t even know WHO Samuel is – this is a bad sign, because REMEMBER what came into ALL Israel with Samuel’s ministry.</a:t>
            </a:r>
          </a:p>
          <a:p>
            <a:endParaRPr lang="en-US" sz="2000" dirty="0"/>
          </a:p>
          <a:p>
            <a:endParaRPr lang="en-US" sz="2000" dirty="0"/>
          </a:p>
        </p:txBody>
      </p:sp>
    </p:spTree>
    <p:extLst>
      <p:ext uri="{BB962C8B-B14F-4D97-AF65-F5344CB8AC3E}">
        <p14:creationId xmlns:p14="http://schemas.microsoft.com/office/powerpoint/2010/main" val="33350965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796</Words>
  <Application>Microsoft Office PowerPoint</Application>
  <PresentationFormat>Widescreen</PresentationFormat>
  <Paragraphs>41</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PowerPoint Presentation</vt:lpstr>
      <vt:lpstr>Saul’s Pedigree </vt:lpstr>
      <vt:lpstr>PowerPoint Presentation</vt:lpstr>
      <vt:lpstr>PowerPoint Presentation</vt:lpstr>
      <vt:lpstr>Saul’s Predicament.</vt:lpstr>
      <vt:lpstr>PowerPoint Presentation</vt:lpstr>
      <vt:lpstr>Saul seeks the man of God </vt:lpstr>
      <vt:lpstr>Saul’s Promise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4</cp:revision>
  <dcterms:created xsi:type="dcterms:W3CDTF">2017-11-30T23:19:44Z</dcterms:created>
  <dcterms:modified xsi:type="dcterms:W3CDTF">2017-12-17T14:39:14Z</dcterms:modified>
</cp:coreProperties>
</file>